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5143500" cy="9144000"/>
  <p:embeddedFontLst>
    <p:embeddedFont>
      <p:font typeface="Inter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D883259-BB19-49FA-9B5C-BEBC0453FAE6}">
  <a:tblStyle styleId="{2D883259-BB19-49FA-9B5C-BEBC0453FAE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Inter-bold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Inter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aster 1">
  <p:cSld name="Slide master 1">
    <p:bg>
      <p:bgPr>
        <a:solidFill>
          <a:srgbClr val="000000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" name="Google Shape;13;p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9180" y="4844491"/>
            <a:ext cx="1071843" cy="256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5" Type="http://schemas.openxmlformats.org/officeDocument/2006/relationships/image" Target="../media/image15.png"/><Relationship Id="rId6" Type="http://schemas.openxmlformats.org/officeDocument/2006/relationships/image" Target="../media/image20.png"/><Relationship Id="rId7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your-email@exampl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" name="Google Shape;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574" y="1382241"/>
            <a:ext cx="1630263" cy="163026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496119" y="3171974"/>
            <a:ext cx="2543249" cy="5316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Inter"/>
              <a:buNone/>
            </a:pPr>
            <a:r>
              <a:rPr b="1" i="1" lang="en-US" sz="1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  MTN Tɛkyerɛma Pa Hackathon 2026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3390007" y="956965"/>
            <a:ext cx="5262563" cy="8859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Leveraging ASR &amp; TTS for Accessibility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3390007" y="2037829"/>
            <a:ext cx="5262563" cy="19050"/>
          </a:xfrm>
          <a:prstGeom prst="roundRect">
            <a:avLst>
              <a:gd fmla="val 50000" name="adj"/>
            </a:avLst>
          </a:prstGeom>
          <a:solidFill>
            <a:srgbClr val="272525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3390007" y="2251770"/>
            <a:ext cx="5262563" cy="850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50"/>
              <a:buFont typeface="Inter"/>
              <a:buNone/>
            </a:pPr>
            <a:r>
              <a:rPr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Automatic 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Speech recognition and speech synthesis that close the technology-access gap for </a:t>
            </a:r>
            <a:r>
              <a:rPr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marginalized 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and underserved communities.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3390007" y="3598218"/>
            <a:ext cx="5262563" cy="2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Inter"/>
              <a:buNone/>
            </a:pPr>
            <a:r>
              <a:rPr b="1" i="1" lang="en-US" sz="1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Evans Kwasi  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3390007" y="3920728"/>
            <a:ext cx="5262563" cy="2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Inter"/>
              <a:buNone/>
            </a:pPr>
            <a:r>
              <a:rPr b="1" i="1" lang="en-US" sz="15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Mentor, AI &amp; Language Technologies  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496119" y="677466"/>
            <a:ext cx="3223096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Inter"/>
              <a:buNone/>
            </a:pPr>
            <a:r>
              <a:rPr b="1" i="0" lang="en-US" sz="20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What We'll Cover</a:t>
            </a:r>
            <a:endParaRPr b="0" i="0" sz="2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496119" y="1173584"/>
            <a:ext cx="3223096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6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AI &amp; Language Technologies · Tɛkyerɛma Pa Hackathon 2026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4" name="Google Shape;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9854" y="695176"/>
            <a:ext cx="2220441" cy="100206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/>
          <p:nvPr/>
        </p:nvSpPr>
        <p:spPr>
          <a:xfrm>
            <a:off x="4306863" y="855985"/>
            <a:ext cx="1822624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Why accessibility &amp; language matter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" name="Google Shape;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054" y="695176"/>
            <a:ext cx="2220516" cy="100206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/>
          <p:nvPr/>
        </p:nvSpPr>
        <p:spPr>
          <a:xfrm>
            <a:off x="6640913" y="742585"/>
            <a:ext cx="1822800" cy="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The accessibility &amp; language gap: understanding the problem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8" name="Google Shape;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9854" y="1838995"/>
            <a:ext cx="2220441" cy="77524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/>
          <p:nvPr/>
        </p:nvSpPr>
        <p:spPr>
          <a:xfrm>
            <a:off x="4306863" y="1999804"/>
            <a:ext cx="1822624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Where ASR &amp; TTS fail: common failure modes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0" name="Google Shape;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2054" y="1838995"/>
            <a:ext cx="2220516" cy="77524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/>
          <p:nvPr/>
        </p:nvSpPr>
        <p:spPr>
          <a:xfrm>
            <a:off x="6640976" y="1943079"/>
            <a:ext cx="18228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Choosing the right model for your use case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2" name="Google Shape;4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9854" y="2755999"/>
            <a:ext cx="2220441" cy="77524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/>
          <p:nvPr/>
        </p:nvSpPr>
        <p:spPr>
          <a:xfrm>
            <a:off x="4268763" y="2836408"/>
            <a:ext cx="18225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Fine-tuning strategies &amp; performance optimization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4" name="Google Shape;4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2054" y="2755999"/>
            <a:ext cx="2220516" cy="77524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/>
          <p:nvPr/>
        </p:nvSpPr>
        <p:spPr>
          <a:xfrm>
            <a:off x="6640976" y="2916783"/>
            <a:ext cx="18228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Deployment &amp; building for speed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6" name="Google Shape;4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9854" y="3673004"/>
            <a:ext cx="2220441" cy="77524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"/>
          <p:cNvSpPr/>
          <p:nvPr/>
        </p:nvSpPr>
        <p:spPr>
          <a:xfrm>
            <a:off x="4306863" y="3833813"/>
            <a:ext cx="1822624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Integration, common pitfalls &amp; 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/>
          <p:nvPr/>
        </p:nvSpPr>
        <p:spPr>
          <a:xfrm>
            <a:off x="496119" y="953542"/>
            <a:ext cx="8151763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Inter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Why Language &amp; Accessibility Matter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25" y="1458529"/>
            <a:ext cx="4004949" cy="237348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/>
          <p:nvPr/>
        </p:nvSpPr>
        <p:spPr>
          <a:xfrm>
            <a:off x="733127" y="1619324"/>
            <a:ext cx="3607147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Ghana speaks roughly 80 languages, and almost all of them lack real speech-tech support. However, building these tech should focus on </a:t>
            </a:r>
            <a:r>
              <a:rPr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accessibility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and inclusivity.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6" name="Google Shape;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2850" y="1458529"/>
            <a:ext cx="4005024" cy="23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/>
          <p:nvPr/>
        </p:nvSpPr>
        <p:spPr>
          <a:xfrm>
            <a:off x="4879851" y="1619324"/>
            <a:ext cx="3607222" cy="1360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8%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of Ghana's population — roughly 2.1 million people — live with some form of disability, per the 2021 Population and Housing Census (Ghana Statistical Service). Disability is more common in rural areas (9.5%) than urban ones (6.5%).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496119" y="4114237"/>
            <a:ext cx="81519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700">
            <a:noAutofit/>
          </a:bodyPr>
          <a:lstStyle/>
          <a:p>
            <a:pPr indent="-222885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Design for every voice: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build ASR/TTS that works for atypical speech, not just “textbook” clarity.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2885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Build for Ghana: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create speech tech in Ghanaian languages, not just English as an afterthought.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38919" y="3963144"/>
            <a:ext cx="86089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/>
          <p:nvPr/>
        </p:nvSpPr>
        <p:spPr>
          <a:xfrm>
            <a:off x="496119" y="1060698"/>
            <a:ext cx="8151763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ASR and TTS: Two Halves of a Conversation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6" name="Google Shape;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25" y="1698575"/>
            <a:ext cx="4004949" cy="313272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/>
          <p:nvPr/>
        </p:nvSpPr>
        <p:spPr>
          <a:xfrm>
            <a:off x="733125" y="1859378"/>
            <a:ext cx="3607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550"/>
              <a:buFont typeface="Inter"/>
              <a:buNone/>
            </a:pPr>
            <a:r>
              <a:rPr b="1" i="0" lang="en-US" sz="15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Automatic Speech Recognition (ASR)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733127" y="2476054"/>
            <a:ext cx="3607147" cy="1445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Speech in → audio waveform → ASR model (acoustic + language model)  → Transcript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6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Every stage in this pipeline is a place where atypical speech, tone, or an unsupported language can break the chain. Know your pipeline to know where to intervene.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" name="Google Shape;6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2850" y="1698575"/>
            <a:ext cx="4005024" cy="313272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"/>
          <p:cNvSpPr/>
          <p:nvPr/>
        </p:nvSpPr>
        <p:spPr>
          <a:xfrm>
            <a:off x="4879851" y="1859384"/>
            <a:ext cx="3607222" cy="2658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550"/>
              <a:buFont typeface="Inter"/>
              <a:buNone/>
            </a:pPr>
            <a:r>
              <a:rPr b="1" i="0" lang="en-US" sz="15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Text-to-Speech (TTS)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7"/>
          <p:cNvSpPr/>
          <p:nvPr/>
        </p:nvSpPr>
        <p:spPr>
          <a:xfrm>
            <a:off x="4879850" y="2210248"/>
            <a:ext cx="36072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Text in → TTS model (text analysis + vocoder) → synthesized audio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6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Every stage in this pipeline is a place where atypical speech, tone, or an unsupported language can break the chain. Know your pipeline to know where to intervene.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/>
          <p:nvPr/>
        </p:nvSpPr>
        <p:spPr>
          <a:xfrm>
            <a:off x="496119" y="1121122"/>
            <a:ext cx="2566169" cy="637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Open Model Landscape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8" name="Google Shape;7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2196926"/>
            <a:ext cx="175394" cy="17539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8"/>
          <p:cNvSpPr/>
          <p:nvPr/>
        </p:nvSpPr>
        <p:spPr>
          <a:xfrm>
            <a:off x="496119" y="2501503"/>
            <a:ext cx="2566169" cy="3878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950"/>
              <a:buFont typeface="Inter"/>
              <a:buNone/>
            </a:pPr>
            <a:r>
              <a:rPr b="1" i="1" lang="en-US" u="none" cap="none" strike="noStrike">
                <a:solidFill>
                  <a:srgbClr val="808080"/>
                </a:solidFill>
                <a:latin typeface="Inter"/>
                <a:ea typeface="Inter"/>
                <a:cs typeface="Inter"/>
                <a:sym typeface="Inter"/>
              </a:rPr>
              <a:t>YOU DON'T HAVE TO TRAIN FROM SCRATCH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80" name="Google Shape;8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119" y="3018532"/>
            <a:ext cx="175394" cy="1753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1" name="Google Shape;8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8250" y="838274"/>
            <a:ext cx="1681535" cy="137881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8"/>
          <p:cNvSpPr/>
          <p:nvPr/>
        </p:nvSpPr>
        <p:spPr>
          <a:xfrm>
            <a:off x="3577233" y="980108"/>
            <a:ext cx="1340718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sz="1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OpenAI Whisper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8"/>
          <p:cNvSpPr/>
          <p:nvPr/>
        </p:nvSpPr>
        <p:spPr>
          <a:xfrm>
            <a:off x="3577233" y="1294209"/>
            <a:ext cx="1340718" cy="775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sz="1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Strong general baseline; multiple sizes for latency vs. accuracy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84" name="Google Shape;8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74605" y="838274"/>
            <a:ext cx="1681535" cy="137881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8"/>
          <p:cNvSpPr/>
          <p:nvPr/>
        </p:nvSpPr>
        <p:spPr>
          <a:xfrm>
            <a:off x="5373588" y="980108"/>
            <a:ext cx="1340718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sz="1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Coqui TTS / XTTS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5373588" y="1294209"/>
            <a:ext cx="1340718" cy="775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sz="1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Open-source, fine-tunable, supports voice cloning with little data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87" name="Google Shape;8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70961" y="838274"/>
            <a:ext cx="1681609" cy="137881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8"/>
          <p:cNvSpPr/>
          <p:nvPr/>
        </p:nvSpPr>
        <p:spPr>
          <a:xfrm>
            <a:off x="7169944" y="980108"/>
            <a:ext cx="1340793" cy="398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sz="1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Meta MMS / wav2vec2-XLS-R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8"/>
          <p:cNvSpPr/>
          <p:nvPr/>
        </p:nvSpPr>
        <p:spPr>
          <a:xfrm>
            <a:off x="7169944" y="1493490"/>
            <a:ext cx="1340793" cy="581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sz="1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Pretrained on 1,000+ languages — best low-resource starting point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0" name="Google Shape;9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8250" y="2331913"/>
            <a:ext cx="1681535" cy="137881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"/>
          <p:cNvSpPr/>
          <p:nvPr/>
        </p:nvSpPr>
        <p:spPr>
          <a:xfrm>
            <a:off x="3577233" y="2473747"/>
            <a:ext cx="1340718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Meta MMS-TTS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3577233" y="2787848"/>
            <a:ext cx="1340718" cy="775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sz="1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Pretrained TTS checkpoints across many low-resource languages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3" name="Google Shape;9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74605" y="2331913"/>
            <a:ext cx="1681535" cy="137881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8"/>
          <p:cNvSpPr/>
          <p:nvPr/>
        </p:nvSpPr>
        <p:spPr>
          <a:xfrm>
            <a:off x="5373588" y="2473747"/>
            <a:ext cx="1340718" cy="398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sz="11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NVIDIA NeMo / Coqui STT / Vosk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5373588" y="2987129"/>
            <a:ext cx="1340718" cy="581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sz="1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Good for on-device or fully offline deployments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8"/>
          <p:cNvSpPr/>
          <p:nvPr/>
        </p:nvSpPr>
        <p:spPr>
          <a:xfrm>
            <a:off x="2921050" y="4137124"/>
            <a:ext cx="5731520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sz="9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7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/>
          <p:nvPr/>
        </p:nvSpPr>
        <p:spPr>
          <a:xfrm>
            <a:off x="496119" y="789682"/>
            <a:ext cx="8151763" cy="2835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Inter"/>
              <a:buNone/>
            </a:pPr>
            <a:r>
              <a:rPr b="1" i="0" lang="en-US" sz="16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Match the Model to Your Problem Domain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9"/>
          <p:cNvSpPr/>
          <p:nvPr/>
        </p:nvSpPr>
        <p:spPr>
          <a:xfrm>
            <a:off x="496194" y="1125104"/>
            <a:ext cx="86091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The right model depends on 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the problem you aim to solve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4" name="Google Shape;1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25" y="1576525"/>
            <a:ext cx="2205825" cy="325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9"/>
          <p:cNvSpPr/>
          <p:nvPr/>
        </p:nvSpPr>
        <p:spPr>
          <a:xfrm>
            <a:off x="623813" y="1742494"/>
            <a:ext cx="1668000" cy="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0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Agriculture</a:t>
            </a:r>
            <a:endParaRPr b="1" i="0" sz="1200" u="none" cap="none" strike="noStrike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00"/>
              <a:buFont typeface="Inter"/>
              <a:buNone/>
            </a:pPr>
            <a:r>
              <a:t/>
            </a:r>
            <a:endParaRPr b="1" sz="1000">
              <a:solidFill>
                <a:srgbClr val="27252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623813" y="2289646"/>
            <a:ext cx="1667991" cy="1632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ASR: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623813" y="2534543"/>
            <a:ext cx="1667991" cy="879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Farmerline-DCS-HCI25/akan_wav2bert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FarmerlineML/twi-asr-qwen2audio-merged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623813" y="4023123"/>
            <a:ext cx="1668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TTS: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Farmerline TTS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9" name="Google Shape;10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4875" y="1576525"/>
            <a:ext cx="2205825" cy="325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9"/>
          <p:cNvSpPr/>
          <p:nvPr/>
        </p:nvSpPr>
        <p:spPr>
          <a:xfrm>
            <a:off x="2993117" y="1742569"/>
            <a:ext cx="1668000" cy="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Health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2993129" y="2268146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ASR</a:t>
            </a: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2993092" y="2559393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MedASR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9"/>
          <p:cNvSpPr/>
          <p:nvPr/>
        </p:nvSpPr>
        <p:spPr>
          <a:xfrm>
            <a:off x="2993092" y="3333665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TTS: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9"/>
          <p:cNvSpPr/>
          <p:nvPr/>
        </p:nvSpPr>
        <p:spPr>
          <a:xfrm>
            <a:off x="2993117" y="3601761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XTTS-v2 · Qwen3-TTS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5" name="Google Shape;11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3625" y="1567401"/>
            <a:ext cx="1923374" cy="325477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9"/>
          <p:cNvSpPr/>
          <p:nvPr/>
        </p:nvSpPr>
        <p:spPr>
          <a:xfrm>
            <a:off x="5300306" y="1700369"/>
            <a:ext cx="1668000" cy="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Education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5300281" y="2289684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ASR: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5300268" y="2492468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dcshcilab_Whisper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9"/>
          <p:cNvSpPr/>
          <p:nvPr/>
        </p:nvSpPr>
        <p:spPr>
          <a:xfrm>
            <a:off x="5362393" y="3252065"/>
            <a:ext cx="16680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TTS: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9"/>
          <p:cNvSpPr/>
          <p:nvPr/>
        </p:nvSpPr>
        <p:spPr>
          <a:xfrm>
            <a:off x="5300268" y="3601751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dcshcilab_Vits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1" name="Google Shape;12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59875" y="1563150"/>
            <a:ext cx="2084125" cy="3254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9"/>
          <p:cNvSpPr/>
          <p:nvPr/>
        </p:nvSpPr>
        <p:spPr>
          <a:xfrm>
            <a:off x="7267909" y="1742494"/>
            <a:ext cx="1668000" cy="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0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General / assistive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7267872" y="2145546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ASR: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9"/>
          <p:cNvSpPr/>
          <p:nvPr/>
        </p:nvSpPr>
        <p:spPr>
          <a:xfrm>
            <a:off x="7267847" y="2462468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dcshcilab_Whisper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9"/>
          <p:cNvSpPr/>
          <p:nvPr/>
        </p:nvSpPr>
        <p:spPr>
          <a:xfrm>
            <a:off x="7267909" y="3252078"/>
            <a:ext cx="16680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TTS: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7267859" y="3599639"/>
            <a:ext cx="16680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350">
            <a:noAutofit/>
          </a:bodyPr>
          <a:lstStyle/>
          <a:p>
            <a:pPr indent="-194945" lvl="0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dcshcilab_Vits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496119" y="4736837"/>
            <a:ext cx="86091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/>
          <p:nvPr/>
        </p:nvSpPr>
        <p:spPr>
          <a:xfrm>
            <a:off x="496119" y="689967"/>
            <a:ext cx="8151763" cy="248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Inter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Should You Fine-Tune the Pretrained Model?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496119" y="1135971"/>
            <a:ext cx="81519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70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Fine-tuning will costs you data collection, compute, and time</a:t>
            </a:r>
            <a:r>
              <a:rPr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5" name="Google Shape;1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900014"/>
            <a:ext cx="136401" cy="13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0"/>
          <p:cNvSpPr/>
          <p:nvPr/>
        </p:nvSpPr>
        <p:spPr>
          <a:xfrm>
            <a:off x="496125" y="1473792"/>
            <a:ext cx="86091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750"/>
              <a:buFont typeface="Inter"/>
              <a:buNone/>
            </a:pPr>
            <a:r>
              <a:rPr b="1"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Hence, consider f</a:t>
            </a: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ine-tun</a:t>
            </a:r>
            <a:r>
              <a:rPr b="1"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ing if you meet these: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7" name="Google Shape;13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119" y="2327672"/>
            <a:ext cx="136401" cy="13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/>
          <p:nvPr/>
        </p:nvSpPr>
        <p:spPr>
          <a:xfrm>
            <a:off x="496125" y="1792147"/>
            <a:ext cx="8276100" cy="16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5">
            <a:noAutofit/>
          </a:bodyPr>
          <a:lstStyle/>
          <a:p>
            <a:pPr indent="-193675" lvl="0" marL="15240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You have little or no real target-user audio (under ~30 minutes)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675" lvl="0" marL="15240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You need a working demo fast, to test the idea before investing further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675" lvl="0" marL="15240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You tested the base model on real examples and the errors are clear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675" lvl="0" marL="15240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You can gather even a small batch of real target-user audio (30 min+)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675" lvl="0" marL="15240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Domain vocabulary or the language itself is missing from training data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675" lvl="0" marL="152400" marR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00"/>
              <a:buFont typeface="Inter"/>
              <a:buChar char="•"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You have time in the schedule for at least one fine-tune + evaluate cycle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496125" y="3783970"/>
            <a:ext cx="82761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Inter"/>
              <a:buNone/>
            </a:pPr>
            <a:r>
              <a:rPr b="1" i="0" lang="en-US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Rule of thumb: benchmark the pretrained model on real examples FIRST. Fine-tuning without a baseline is guessing, not engineering.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38919" y="4585469"/>
            <a:ext cx="8608963" cy="134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750"/>
              <a:buFont typeface="Inter"/>
              <a:buNone/>
            </a:pPr>
            <a:r>
              <a:rPr b="0" i="0" lang="en-US" sz="7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"/>
          <p:cNvSpPr/>
          <p:nvPr/>
        </p:nvSpPr>
        <p:spPr>
          <a:xfrm>
            <a:off x="496119" y="480566"/>
            <a:ext cx="8151763" cy="2835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Inter"/>
              <a:buNone/>
            </a:pPr>
            <a:r>
              <a:rPr b="1" i="0" lang="en-US" sz="16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How to Improve a Model You Didn't Train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666229" y="1399133"/>
            <a:ext cx="2486546" cy="113407"/>
          </a:xfrm>
          <a:prstGeom prst="roundRect">
            <a:avLst>
              <a:gd fmla="val 42003" name="adj"/>
            </a:avLst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"/>
          <p:cNvSpPr/>
          <p:nvPr/>
        </p:nvSpPr>
        <p:spPr>
          <a:xfrm>
            <a:off x="609526" y="1716658"/>
            <a:ext cx="2429917" cy="1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609526" y="1948235"/>
            <a:ext cx="2429917" cy="544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Collect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Gather real user audio — messy, accented, impaired speech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3413671" y="1229023"/>
            <a:ext cx="2486620" cy="113407"/>
          </a:xfrm>
          <a:prstGeom prst="roundRect">
            <a:avLst>
              <a:gd fmla="val 42003" name="adj"/>
            </a:avLst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"/>
          <p:cNvSpPr/>
          <p:nvPr/>
        </p:nvSpPr>
        <p:spPr>
          <a:xfrm>
            <a:off x="3356967" y="1546547"/>
            <a:ext cx="2429991" cy="1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3356967" y="1778124"/>
            <a:ext cx="2429991" cy="380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Clean &amp; label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Remove noise, fix transcripts, tag speaker type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6161187" y="1058912"/>
            <a:ext cx="2486620" cy="113407"/>
          </a:xfrm>
          <a:prstGeom prst="roundRect">
            <a:avLst>
              <a:gd fmla="val 42003" name="adj"/>
            </a:avLst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1"/>
          <p:cNvSpPr/>
          <p:nvPr/>
        </p:nvSpPr>
        <p:spPr>
          <a:xfrm>
            <a:off x="6104483" y="1376437"/>
            <a:ext cx="2429991" cy="1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6104483" y="1608013"/>
            <a:ext cx="2429991" cy="544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Augment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Vary speed, pitch, and noise to expand training data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1"/>
          <p:cNvSpPr/>
          <p:nvPr/>
        </p:nvSpPr>
        <p:spPr>
          <a:xfrm>
            <a:off x="666229" y="3150171"/>
            <a:ext cx="2486546" cy="113407"/>
          </a:xfrm>
          <a:prstGeom prst="roundRect">
            <a:avLst>
              <a:gd fmla="val 42003" name="adj"/>
            </a:avLst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1"/>
          <p:cNvSpPr/>
          <p:nvPr/>
        </p:nvSpPr>
        <p:spPr>
          <a:xfrm>
            <a:off x="609526" y="3467695"/>
            <a:ext cx="2429917" cy="1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1"/>
          <p:cNvSpPr/>
          <p:nvPr/>
        </p:nvSpPr>
        <p:spPr>
          <a:xfrm>
            <a:off x="609526" y="3699272"/>
            <a:ext cx="2429917" cy="380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Fine-tune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Adapt the model with lightweight tuning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1"/>
          <p:cNvSpPr/>
          <p:nvPr/>
        </p:nvSpPr>
        <p:spPr>
          <a:xfrm>
            <a:off x="3413671" y="2980060"/>
            <a:ext cx="2486620" cy="113407"/>
          </a:xfrm>
          <a:prstGeom prst="roundRect">
            <a:avLst>
              <a:gd fmla="val 42003" name="adj"/>
            </a:avLst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1"/>
          <p:cNvSpPr/>
          <p:nvPr/>
        </p:nvSpPr>
        <p:spPr>
          <a:xfrm>
            <a:off x="3356967" y="3297585"/>
            <a:ext cx="2429991" cy="17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3356967" y="3529161"/>
            <a:ext cx="2429991" cy="380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Evaluate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Test accuracy on your own data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666229" y="4397648"/>
            <a:ext cx="8438852" cy="1632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1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 few hours of fine-tuning beats training from scratch — and fits your timeline.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1"/>
          <p:cNvSpPr/>
          <p:nvPr/>
        </p:nvSpPr>
        <p:spPr>
          <a:xfrm>
            <a:off x="496119" y="4295626"/>
            <a:ext cx="14288" cy="367308"/>
          </a:xfrm>
          <a:prstGeom prst="roundRect">
            <a:avLst>
              <a:gd fmla="val 49998" name="adj"/>
            </a:avLst>
          </a:prstGeom>
          <a:solidFill>
            <a:srgbClr val="4950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496119" y="1285726"/>
            <a:ext cx="340221" cy="340221"/>
          </a:xfrm>
          <a:prstGeom prst="ellipse">
            <a:avLst/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5" name="Google Shape;16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174" y="1370781"/>
            <a:ext cx="170111" cy="17011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1"/>
          <p:cNvSpPr/>
          <p:nvPr/>
        </p:nvSpPr>
        <p:spPr>
          <a:xfrm>
            <a:off x="3243560" y="1115616"/>
            <a:ext cx="340221" cy="340221"/>
          </a:xfrm>
          <a:prstGeom prst="ellipse">
            <a:avLst/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7" name="Google Shape;16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8615" y="1200671"/>
            <a:ext cx="170111" cy="17011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1"/>
          <p:cNvSpPr/>
          <p:nvPr/>
        </p:nvSpPr>
        <p:spPr>
          <a:xfrm>
            <a:off x="5991076" y="945505"/>
            <a:ext cx="340221" cy="340221"/>
          </a:xfrm>
          <a:prstGeom prst="ellipse">
            <a:avLst/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9" name="Google Shape;16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6131" y="1030560"/>
            <a:ext cx="170111" cy="17011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1"/>
          <p:cNvSpPr/>
          <p:nvPr/>
        </p:nvSpPr>
        <p:spPr>
          <a:xfrm>
            <a:off x="496119" y="3036763"/>
            <a:ext cx="340221" cy="340221"/>
          </a:xfrm>
          <a:prstGeom prst="ellipse">
            <a:avLst/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1" name="Google Shape;17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174" y="3121819"/>
            <a:ext cx="170111" cy="17011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1"/>
          <p:cNvSpPr/>
          <p:nvPr/>
        </p:nvSpPr>
        <p:spPr>
          <a:xfrm>
            <a:off x="3243560" y="2866653"/>
            <a:ext cx="340221" cy="340221"/>
          </a:xfrm>
          <a:prstGeom prst="ellipse">
            <a:avLst/>
          </a:prstGeom>
          <a:solidFill>
            <a:srgbClr val="DADBF1"/>
          </a:solidFill>
          <a:ln cap="flat" cmpd="sng" w="95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3" name="Google Shape;17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28615" y="2951708"/>
            <a:ext cx="170111" cy="170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96119" y="886867"/>
            <a:ext cx="8151763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Challenges in ASR &amp; TTS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2"/>
          <p:cNvSpPr/>
          <p:nvPr/>
        </p:nvSpPr>
        <p:spPr>
          <a:xfrm>
            <a:off x="496119" y="1581373"/>
            <a:ext cx="436014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ASR challenges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496119" y="1935733"/>
            <a:ext cx="3902943" cy="18850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700">
            <a:noAutofit/>
          </a:bodyPr>
          <a:lstStyle/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Limited training data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Atypical / dysarthric speech underrepresented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Accents &amp; dialect variation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Code-switching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Noise &amp; poor microphones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Tonal language / pronunciation ambiguity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Domain-specific &amp; out-of-vocabulary words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4749701" y="1581373"/>
            <a:ext cx="436014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2"/>
          <p:cNvSpPr/>
          <p:nvPr/>
        </p:nvSpPr>
        <p:spPr>
          <a:xfrm>
            <a:off x="4749701" y="1935733"/>
            <a:ext cx="3902943" cy="18850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6700">
            <a:noAutofit/>
          </a:bodyPr>
          <a:lstStyle/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Few high-quality local-language voices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Limited speaker diversity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Pronunciation &amp; tonal errors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Flat prosody / unnatural rhythm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Numbers, abbreviations &amp; code-mixed text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Limited expressive/emotional range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3360" lvl="0" marL="21336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Char char="•"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Voice quality &amp; licensing constraints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38919" y="4029819"/>
            <a:ext cx="86089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/>
          <p:nvPr/>
        </p:nvSpPr>
        <p:spPr>
          <a:xfrm>
            <a:off x="496119" y="636240"/>
            <a:ext cx="8151763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Inter"/>
              <a:buNone/>
            </a:pPr>
            <a:r>
              <a:rPr b="1" i="0" lang="en-US" sz="20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Designing Specifically for Speech Impairment</a:t>
            </a:r>
            <a:endParaRPr b="0" i="0" sz="2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496119" y="1309539"/>
            <a:ext cx="8151763" cy="19050"/>
          </a:xfrm>
          <a:prstGeom prst="roundRect">
            <a:avLst>
              <a:gd fmla="val 50000" name="adj"/>
            </a:avLst>
          </a:prstGeom>
          <a:solidFill>
            <a:srgbClr val="272525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3"/>
          <p:cNvSpPr/>
          <p:nvPr/>
        </p:nvSpPr>
        <p:spPr>
          <a:xfrm>
            <a:off x="496119" y="1651025"/>
            <a:ext cx="3563020" cy="2324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Use atypical speech data directly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Use data that has speakers with the target condition (e.g: stuttering, cleft palette) 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Personalize per speaker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 single general model rarely generalizes across impairment types; lightweight per-user adaptation goes a long way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3" name="Google Shape;1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4135189"/>
            <a:ext cx="212601" cy="212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4" name="Google Shape;19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9777" y="1682948"/>
            <a:ext cx="212601" cy="21260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3"/>
          <p:cNvSpPr/>
          <p:nvPr/>
        </p:nvSpPr>
        <p:spPr>
          <a:xfrm>
            <a:off x="4409777" y="2055019"/>
            <a:ext cx="4242792" cy="807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Test with real target users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Usability testing with non-impaired testers will not surface the failure modes that matter most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/>
          <p:nvPr/>
        </p:nvSpPr>
        <p:spPr>
          <a:xfrm>
            <a:off x="496119" y="732234"/>
            <a:ext cx="8151763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Where to Host Your Model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2" name="Google Shape;202;p14"/>
          <p:cNvGraphicFramePr/>
          <p:nvPr/>
        </p:nvGraphicFramePr>
        <p:xfrm>
          <a:off x="496119" y="13701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{2D883259-BB19-49FA-9B5C-BEBC0453FAE6}</a:tableStyleId>
              </a:tblPr>
              <a:tblGrid>
                <a:gridCol w="2717250"/>
                <a:gridCol w="2717250"/>
                <a:gridCol w="2717250"/>
              </a:tblGrid>
              <a:tr h="406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Option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Best for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Examples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</a:tr>
              <a:tr h="406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GPU Cloud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Large models / high traffic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RunPod, Modal, AWS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3922"/>
                      </a:srgbClr>
                    </a:solidFill>
                  </a:tcPr>
                </a:tc>
              </a:tr>
              <a:tr h="406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CPU Cloud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Lightweight models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Render, Railway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</a:tr>
              <a:tr h="633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On-device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Offline / low latency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Android, iOS(ONNX Runtime, CoreML)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5F5F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>
                        <a:alpha val="3922"/>
                      </a:srgbClr>
                    </a:solidFill>
                  </a:tcPr>
                </a:tc>
              </a:tr>
              <a:tr h="406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Model Platforms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Easy demos &amp; sharing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2525"/>
                        </a:buClr>
                        <a:buSzPts val="1050"/>
                        <a:buFont typeface="Inter"/>
                        <a:buNone/>
                      </a:pPr>
                      <a:r>
                        <a:rPr lang="en-US" sz="1200" u="none" cap="none" strike="noStrike">
                          <a:solidFill>
                            <a:srgbClr val="27252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Hugging Face</a:t>
                      </a:r>
                      <a:endParaRPr sz="12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4775" marB="4775" marR="141775" marL="1417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0C1D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392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03" name="Google Shape;203;p14"/>
          <p:cNvSpPr/>
          <p:nvPr/>
        </p:nvSpPr>
        <p:spPr>
          <a:xfrm>
            <a:off x="38919" y="4184452"/>
            <a:ext cx="86089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11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/>
          <p:nvPr/>
        </p:nvSpPr>
        <p:spPr>
          <a:xfrm>
            <a:off x="496119" y="537939"/>
            <a:ext cx="8151763" cy="3189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Inter"/>
              <a:buNone/>
            </a:pPr>
            <a:r>
              <a:rPr b="1" i="0" lang="en-US" sz="185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Host It Yourself: Your Laptop as a Server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496119" y="1086520"/>
            <a:ext cx="8608963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1"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Y</a:t>
            </a: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our own machine can serve the model to your team's app in minutes.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5"/>
          <p:cNvSpPr/>
          <p:nvPr/>
        </p:nvSpPr>
        <p:spPr>
          <a:xfrm>
            <a:off x="496119" y="1612106"/>
            <a:ext cx="2640657" cy="14288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"/>
          <p:cNvSpPr/>
          <p:nvPr/>
        </p:nvSpPr>
        <p:spPr>
          <a:xfrm>
            <a:off x="496119" y="1704454"/>
            <a:ext cx="2640657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Wrap the Model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5"/>
          <p:cNvSpPr/>
          <p:nvPr/>
        </p:nvSpPr>
        <p:spPr>
          <a:xfrm>
            <a:off x="496119" y="1972568"/>
            <a:ext cx="2640657" cy="3878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Put your </a:t>
            </a: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ASR/TTS model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behind a small </a:t>
            </a: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FastAPI or Flask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endpoint in Python.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3251597" y="1612106"/>
            <a:ext cx="2640732" cy="14288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5"/>
          <p:cNvSpPr/>
          <p:nvPr/>
        </p:nvSpPr>
        <p:spPr>
          <a:xfrm>
            <a:off x="3251597" y="1704454"/>
            <a:ext cx="2640732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Run It Locally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3251597" y="1972568"/>
            <a:ext cx="2640732" cy="193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Serve it on your machine: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3404667" y="2423220"/>
            <a:ext cx="2334592" cy="408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4292E"/>
              </a:buClr>
              <a:buSzPts val="950"/>
              <a:buFont typeface="Consolas"/>
              <a:buNone/>
            </a:pPr>
            <a:r>
              <a:t/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6007150" y="1612106"/>
            <a:ext cx="2640732" cy="14288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5"/>
          <p:cNvSpPr/>
          <p:nvPr/>
        </p:nvSpPr>
        <p:spPr>
          <a:xfrm>
            <a:off x="6007150" y="1704454"/>
            <a:ext cx="2640732" cy="199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Expose It (Optional)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5"/>
          <p:cNvSpPr/>
          <p:nvPr/>
        </p:nvSpPr>
        <p:spPr>
          <a:xfrm>
            <a:off x="6007150" y="1972568"/>
            <a:ext cx="2640732" cy="3878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Use </a:t>
            </a: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ngrok, Cloudflare Tunnel, or localtunnel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to give teammates and judges a public URL.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5"/>
          <p:cNvSpPr/>
          <p:nvPr/>
        </p:nvSpPr>
        <p:spPr>
          <a:xfrm>
            <a:off x="687437" y="3183962"/>
            <a:ext cx="7960500" cy="11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+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Free, zero cloud setup, full control over your model and data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7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+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Fastest way to get a live endpoint teammates can call during the hackathon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7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–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Your machine must stay on and connected throughout the demo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7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9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–</a:t>
            </a: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Not built for production scale — it's a bridge to real deployment, not the destination12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5"/>
          <p:cNvSpPr/>
          <p:nvPr/>
        </p:nvSpPr>
        <p:spPr>
          <a:xfrm>
            <a:off x="496119" y="3183954"/>
            <a:ext cx="14288" cy="1421606"/>
          </a:xfrm>
          <a:prstGeom prst="roundRect">
            <a:avLst>
              <a:gd fmla="val 49998" name="adj"/>
            </a:avLst>
          </a:prstGeom>
          <a:solidFill>
            <a:srgbClr val="4950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/>
          <p:nvPr/>
        </p:nvSpPr>
        <p:spPr>
          <a:xfrm>
            <a:off x="496050" y="1036803"/>
            <a:ext cx="8151900" cy="2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Inter"/>
              <a:buNone/>
            </a:pPr>
            <a:r>
              <a:rPr b="1"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Shrink the mode</a:t>
            </a:r>
            <a:r>
              <a:rPr b="1" lang="en-US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6"/>
          <p:cNvSpPr/>
          <p:nvPr/>
        </p:nvSpPr>
        <p:spPr>
          <a:xfrm>
            <a:off x="496119" y="1409403"/>
            <a:ext cx="3903000" cy="23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Use quantized (INT8) or distilled variants — e.g. Whisper-tiny/base instead of large — where accuracy allows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Move inference closer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Prefer on-device or regional hosting over a single distant server for latency-sensitive flows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Go async in your architecture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Non-blocking calls + a loading/listening state so the UI never freezes on a model call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6"/>
          <p:cNvSpPr/>
          <p:nvPr/>
        </p:nvSpPr>
        <p:spPr>
          <a:xfrm>
            <a:off x="4744951" y="1036791"/>
            <a:ext cx="39030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Stream, don't wait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Process audio in chunks and return partial transcripts instead of waiting for the full utterance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Cache common cases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Pre-generate TTS for frequent phrases/prompts instead of synthesizing them every time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Set a latency budget up front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100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Decide what "fast enough" means for your use case, then design and test against that number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496125" y="122825"/>
            <a:ext cx="7462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141414"/>
                </a:solidFill>
                <a:latin typeface="Cambria"/>
                <a:ea typeface="Cambria"/>
                <a:cs typeface="Cambria"/>
                <a:sym typeface="Cambria"/>
              </a:rPr>
              <a:t>How to Make Decrease Latency in your App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7" name="Google Shape;23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652" y="1356643"/>
            <a:ext cx="301228" cy="30122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7"/>
          <p:cNvSpPr/>
          <p:nvPr/>
        </p:nvSpPr>
        <p:spPr>
          <a:xfrm>
            <a:off x="1775520" y="1324719"/>
            <a:ext cx="7334250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8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RESOURCES &amp; NEXT STEPS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7"/>
          <p:cNvSpPr/>
          <p:nvPr/>
        </p:nvSpPr>
        <p:spPr>
          <a:xfrm>
            <a:off x="496119" y="2012231"/>
            <a:ext cx="8151763" cy="19050"/>
          </a:xfrm>
          <a:prstGeom prst="roundRect">
            <a:avLst>
              <a:gd fmla="val 50000" name="adj"/>
            </a:avLst>
          </a:prstGeom>
          <a:solidFill>
            <a:srgbClr val="272525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0" name="Google Shape;24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119" y="2226171"/>
            <a:ext cx="1931566" cy="172008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7"/>
          <p:cNvSpPr/>
          <p:nvPr/>
        </p:nvSpPr>
        <p:spPr>
          <a:xfrm>
            <a:off x="656927" y="2793132"/>
            <a:ext cx="1609948" cy="9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Models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6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Whisper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Meta MMS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Coqui TTS/XTTS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NVIDIA NeMo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2" name="Google Shape;24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9443" y="2226171"/>
            <a:ext cx="1931640" cy="172008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7"/>
          <p:cNvSpPr/>
          <p:nvPr/>
        </p:nvSpPr>
        <p:spPr>
          <a:xfrm>
            <a:off x="2730252" y="2793132"/>
            <a:ext cx="1610023" cy="9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Hosting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6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Hugging Face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Replicate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Modal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4" name="Google Shape;24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2842" y="2226171"/>
            <a:ext cx="1931640" cy="172008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7"/>
          <p:cNvSpPr/>
          <p:nvPr/>
        </p:nvSpPr>
        <p:spPr>
          <a:xfrm>
            <a:off x="4803651" y="2701007"/>
            <a:ext cx="16101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Local data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6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UGSpeechData</a:t>
            </a:r>
            <a:r>
              <a:rPr lang="en-US" sz="120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Google Project Euphonia (atypical speech)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6" name="Google Shape;24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6241" y="2226171"/>
            <a:ext cx="1931640" cy="172008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7"/>
          <p:cNvSpPr/>
          <p:nvPr/>
        </p:nvSpPr>
        <p:spPr>
          <a:xfrm>
            <a:off x="6877050" y="2793132"/>
            <a:ext cx="1610023" cy="992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Evaluation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000"/>
              </a:lnSpc>
              <a:spcBef>
                <a:spcPts val="6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(WER/CER)</a:t>
            </a:r>
            <a:r>
              <a:rPr lang="en-US" sz="105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MOS listening tests with real users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"/>
          <p:cNvSpPr/>
          <p:nvPr/>
        </p:nvSpPr>
        <p:spPr>
          <a:xfrm>
            <a:off x="496119" y="492770"/>
            <a:ext cx="8151763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Common Pitfalls Checklist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8"/>
          <p:cNvSpPr/>
          <p:nvPr/>
        </p:nvSpPr>
        <p:spPr>
          <a:xfrm>
            <a:off x="496119" y="1130647"/>
            <a:ext cx="86089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1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Avoid these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5" name="Google Shape;25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516931"/>
            <a:ext cx="1931566" cy="122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8"/>
          <p:cNvSpPr/>
          <p:nvPr/>
        </p:nvSpPr>
        <p:spPr>
          <a:xfrm>
            <a:off x="733127" y="1677739"/>
            <a:ext cx="1533748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Testing only with your own "clear" voice, never a target user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7" name="Google Shape;25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9443" y="1516931"/>
            <a:ext cx="1931640" cy="122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8"/>
          <p:cNvSpPr/>
          <p:nvPr/>
        </p:nvSpPr>
        <p:spPr>
          <a:xfrm>
            <a:off x="2806452" y="1677739"/>
            <a:ext cx="1533823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Assuming cloud API latency is fine for a real-time conversation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9" name="Google Shape;2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2842" y="1516931"/>
            <a:ext cx="1931640" cy="122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/>
          <p:nvPr/>
        </p:nvSpPr>
        <p:spPr>
          <a:xfrm>
            <a:off x="4879851" y="1677739"/>
            <a:ext cx="1533823" cy="9072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Ignoring code-switching between English and local languages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1" name="Google Shape;26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6241" y="1516931"/>
            <a:ext cx="1931640" cy="122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8"/>
          <p:cNvSpPr/>
          <p:nvPr/>
        </p:nvSpPr>
        <p:spPr>
          <a:xfrm>
            <a:off x="6953250" y="1677739"/>
            <a:ext cx="1533823" cy="9072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No offline / low-connectivity fallback for rural or low-data users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3" name="Google Shape;26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125" y="2887576"/>
            <a:ext cx="1931549" cy="108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8"/>
          <p:cNvSpPr/>
          <p:nvPr/>
        </p:nvSpPr>
        <p:spPr>
          <a:xfrm>
            <a:off x="733127" y="3048372"/>
            <a:ext cx="1533748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20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Skipping consent &amp; privacy review for recorded speech data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8"/>
          <p:cNvSpPr/>
          <p:nvPr/>
        </p:nvSpPr>
        <p:spPr>
          <a:xfrm>
            <a:off x="496119" y="4049092"/>
            <a:ext cx="2262708" cy="215354"/>
          </a:xfrm>
          <a:prstGeom prst="roundRect">
            <a:avLst>
              <a:gd fmla="val 22119" name="adj"/>
            </a:avLst>
          </a:prstGeom>
          <a:solidFill>
            <a:srgbClr val="DADB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"/>
          <p:cNvSpPr/>
          <p:nvPr/>
        </p:nvSpPr>
        <p:spPr>
          <a:xfrm>
            <a:off x="581174" y="4091583"/>
            <a:ext cx="2549798" cy="130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50"/>
              <a:buFont typeface="Inter"/>
              <a:buNone/>
            </a:pPr>
            <a:r>
              <a:rPr b="0" i="0" lang="en-US" sz="8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SAVE YOURSELF THE DEBUGGING TIME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8"/>
          <p:cNvSpPr/>
          <p:nvPr/>
        </p:nvSpPr>
        <p:spPr>
          <a:xfrm>
            <a:off x="2829669" y="4049092"/>
            <a:ext cx="170111" cy="215354"/>
          </a:xfrm>
          <a:prstGeom prst="roundRect">
            <a:avLst>
              <a:gd fmla="val 28002" name="adj"/>
            </a:avLst>
          </a:prstGeom>
          <a:solidFill>
            <a:srgbClr val="DADBF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8"/>
          <p:cNvSpPr/>
          <p:nvPr/>
        </p:nvSpPr>
        <p:spPr>
          <a:xfrm>
            <a:off x="38919" y="4423916"/>
            <a:ext cx="8608963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sz="105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15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"/>
          <p:cNvSpPr/>
          <p:nvPr/>
        </p:nvSpPr>
        <p:spPr>
          <a:xfrm>
            <a:off x="496119" y="1432396"/>
            <a:ext cx="8151763" cy="886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50"/>
              <a:buFont typeface="Inter"/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THANK YOU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496119" y="2531046"/>
            <a:ext cx="8151763" cy="35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Questions &amp; Contributions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9"/>
          <p:cNvSpPr/>
          <p:nvPr/>
        </p:nvSpPr>
        <p:spPr>
          <a:xfrm>
            <a:off x="496119" y="3098006"/>
            <a:ext cx="8151763" cy="613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Get in touch: </a:t>
            </a:r>
            <a:r>
              <a:rPr b="1" i="0" lang="en-US" u="sng" cap="none" strike="noStrike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3"/>
              </a:rPr>
              <a:t>evanskwasi17@gmail.com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3000"/>
              </a:lnSpc>
              <a:spcBef>
                <a:spcPts val="1250"/>
              </a:spcBef>
              <a:spcAft>
                <a:spcPts val="0"/>
              </a:spcAft>
              <a:buClr>
                <a:srgbClr val="272525"/>
              </a:buClr>
              <a:buSzPts val="1050"/>
              <a:buFont typeface="Inter"/>
              <a:buNone/>
            </a:pPr>
            <a:r>
              <a:rPr b="0" i="0" lang="en-US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Share your results, ask questions, or contribute improvements to the models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950BC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950BC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